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73" r:id="rId1"/>
  </p:sldMasterIdLst>
  <p:notesMasterIdLst>
    <p:notesMasterId r:id="rId25"/>
  </p:notesMasterIdLst>
  <p:sldIdLst>
    <p:sldId id="256" r:id="rId2"/>
    <p:sldId id="271" r:id="rId3"/>
    <p:sldId id="257" r:id="rId4"/>
    <p:sldId id="259" r:id="rId5"/>
    <p:sldId id="269" r:id="rId6"/>
    <p:sldId id="264" r:id="rId7"/>
    <p:sldId id="260" r:id="rId8"/>
    <p:sldId id="261" r:id="rId9"/>
    <p:sldId id="262" r:id="rId10"/>
    <p:sldId id="265" r:id="rId11"/>
    <p:sldId id="266" r:id="rId12"/>
    <p:sldId id="263" r:id="rId13"/>
    <p:sldId id="270" r:id="rId14"/>
    <p:sldId id="267" r:id="rId15"/>
    <p:sldId id="281" r:id="rId16"/>
    <p:sldId id="272" r:id="rId17"/>
    <p:sldId id="273" r:id="rId18"/>
    <p:sldId id="277" r:id="rId19"/>
    <p:sldId id="274" r:id="rId20"/>
    <p:sldId id="278" r:id="rId21"/>
    <p:sldId id="276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8" autoAdjust="0"/>
    <p:restoredTop sz="94675"/>
  </p:normalViewPr>
  <p:slideViewPr>
    <p:cSldViewPr snapToGrid="0" snapToObjects="1">
      <p:cViewPr>
        <p:scale>
          <a:sx n="72" d="100"/>
          <a:sy n="72" d="100"/>
        </p:scale>
        <p:origin x="-702" y="-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g>
</file>

<file path=ppt/media/image6.jpg>
</file>

<file path=ppt/media/image7.png>
</file>

<file path=ppt/media/image8.jp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9C4F4-650A-9B4E-80EF-A71CC18E6BC8}" type="datetimeFigureOut">
              <a:rPr lang="de-DE" smtClean="0"/>
              <a:t>15.12.2015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9663B-D2FA-EA44-805F-2B2F91FBF6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556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9663B-D2FA-EA44-805F-2B2F91FBF69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71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76FB0-6040-574C-A37A-108E411ADDD1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448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EB88-3935-8D4E-8274-21D13C87D734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96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8166E-07F1-9648-8E0D-F66C389A6D4C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850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175A-8B69-064F-AAF5-F90E872009EE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16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8D71C-D3B4-824E-8673-7136B246FEA3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5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1379-B686-EC49-9F91-85D744EC9806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43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10A5-723F-8C4E-8EAC-1F28CCC545CE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68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C5B-9387-F146-A109-289F4913B5CC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801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42585-E8E8-AF44-8A21-1B7F4F629C20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9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AB7B8FA-BF92-AF45-BA5B-880C6DCE299B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03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E32C6-7E6C-9C4F-BA75-64ABC3780DFB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72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E1B503C-E87C-5745-AE61-568AE40BD076}" type="datetime1">
              <a:rPr lang="de-DE" smtClean="0"/>
              <a:t>15.12.2015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37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b="1" dirty="0" smtClean="0">
                <a:solidFill>
                  <a:schemeClr val="tx1"/>
                </a:solidFill>
              </a:rPr>
              <a:t>Studie zur Evakuierung</a:t>
            </a:r>
            <a:r>
              <a:rPr lang="de-DE" sz="4000" dirty="0" smtClean="0">
                <a:solidFill>
                  <a:schemeClr val="tx1"/>
                </a:solidFill>
              </a:rPr>
              <a:t>	</a:t>
            </a:r>
            <a:endParaRPr lang="de-DE" sz="4000" dirty="0">
              <a:solidFill>
                <a:schemeClr val="tx1"/>
              </a:solidFill>
            </a:endParaRPr>
          </a:p>
        </p:txBody>
      </p:sp>
      <p:pic>
        <p:nvPicPr>
          <p:cNvPr id="8" name="Bildplatzhalter 7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" t="10171" r="-110" b="29361"/>
          <a:stretch/>
        </p:blipFill>
        <p:spPr>
          <a:xfrm>
            <a:off x="0" y="0"/>
            <a:ext cx="12191985" cy="4915076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de-DE" sz="8000" dirty="0" smtClean="0"/>
              <a:t>Psychologen: Karo, Magdalena, Nora, </a:t>
            </a:r>
            <a:r>
              <a:rPr lang="de-DE" sz="8000" dirty="0"/>
              <a:t>Sofie </a:t>
            </a:r>
            <a:r>
              <a:rPr lang="de-DE" sz="8000" dirty="0" smtClean="0"/>
              <a:t>&amp; </a:t>
            </a:r>
            <a:r>
              <a:rPr lang="de-DE" sz="8000" dirty="0"/>
              <a:t>Sophia </a:t>
            </a:r>
            <a:endParaRPr lang="de-DE" sz="8000" dirty="0" smtClean="0"/>
          </a:p>
          <a:p>
            <a:pPr>
              <a:lnSpc>
                <a:spcPct val="120000"/>
              </a:lnSpc>
            </a:pPr>
            <a:r>
              <a:rPr lang="de-DE" sz="8000" dirty="0" smtClean="0"/>
              <a:t>Medieninformatiker: </a:t>
            </a:r>
            <a:r>
              <a:rPr lang="de-DE" sz="8000" dirty="0"/>
              <a:t>Paul &amp; Philip </a:t>
            </a:r>
          </a:p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46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Ablauf: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Begrüßung und Einweisung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Ausfüllen der Fragebögen und Unterzeichnung der Einwilligungserklärung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Anbringen des Messelektroden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Exploration der VR im Testraum (Steuerung, Justierung der </a:t>
            </a:r>
            <a:r>
              <a:rPr lang="de-DE" sz="2000" dirty="0" err="1" smtClean="0">
                <a:solidFill>
                  <a:schemeClr val="tx1"/>
                </a:solidFill>
              </a:rPr>
              <a:t>Oculus</a:t>
            </a:r>
            <a:r>
              <a:rPr lang="de-DE" sz="2000" dirty="0" smtClean="0">
                <a:solidFill>
                  <a:schemeClr val="tx1"/>
                </a:solidFill>
              </a:rPr>
              <a:t>, Gewöhnung)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Experiment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1800" dirty="0" smtClean="0">
                <a:solidFill>
                  <a:schemeClr val="tx1"/>
                </a:solidFill>
              </a:rPr>
              <a:t>Instruktion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1800" dirty="0" smtClean="0">
                <a:solidFill>
                  <a:schemeClr val="tx1"/>
                </a:solidFill>
              </a:rPr>
              <a:t>Labyrinth aus Vogelperspektive + Countdown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1800" dirty="0" smtClean="0">
                <a:solidFill>
                  <a:schemeClr val="tx1"/>
                </a:solidFill>
              </a:rPr>
              <a:t>Durchlaufen der verschiedenen Versuchsbedingungen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Ausfüllen der abschließenden Fragebögen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Auswertung </a:t>
            </a:r>
            <a:endParaRPr lang="de-DE" sz="2000" dirty="0">
              <a:solidFill>
                <a:schemeClr val="tx1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574" y="3806295"/>
            <a:ext cx="3288909" cy="2171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944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Versuchspersonen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>
                <a:solidFill>
                  <a:srgbClr val="00B050"/>
                </a:solidFill>
              </a:rPr>
              <a:t>VorStudie</a:t>
            </a:r>
            <a:r>
              <a:rPr lang="de-DE" dirty="0" smtClean="0"/>
              <a:t>	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ClrTx/>
              <a:buFont typeface="Arial" charset="0"/>
              <a:buChar char="•"/>
            </a:pPr>
            <a:r>
              <a:rPr lang="de-DE" dirty="0" smtClean="0"/>
              <a:t> </a:t>
            </a:r>
            <a:r>
              <a:rPr lang="de-DE" i="1" dirty="0" smtClean="0"/>
              <a:t>Demografische Daten: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10 – 15 </a:t>
            </a:r>
            <a:r>
              <a:rPr lang="de-DE" dirty="0" err="1" smtClean="0"/>
              <a:t>VP‘n</a:t>
            </a:r>
            <a:r>
              <a:rPr lang="de-DE" dirty="0" smtClean="0"/>
              <a:t> sollen getestet werden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Vermutlich weibliche </a:t>
            </a:r>
            <a:r>
              <a:rPr lang="de-DE" dirty="0"/>
              <a:t>&amp; männliche </a:t>
            </a:r>
            <a:r>
              <a:rPr lang="de-DE" dirty="0" smtClean="0"/>
              <a:t> Studenten zw. 20 – 23 Jahren 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 smtClean="0"/>
              <a:t> </a:t>
            </a:r>
            <a:r>
              <a:rPr lang="de-DE" i="1" dirty="0" smtClean="0"/>
              <a:t>Ausschlusskriterien: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Spinnenphobie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Platzangst, Angst in Tunneln etc.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traumatisches Erlebnis wie z.B.: Hausbrand, </a:t>
            </a:r>
            <a:br>
              <a:rPr lang="de-DE" dirty="0" smtClean="0"/>
            </a:br>
            <a:r>
              <a:rPr lang="de-DE" dirty="0" smtClean="0"/>
              <a:t> Evakuierungsszenario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00B050"/>
                </a:solidFill>
              </a:rPr>
              <a:t>Studie</a:t>
            </a:r>
            <a:endParaRPr lang="de-DE" dirty="0">
              <a:solidFill>
                <a:srgbClr val="00B050"/>
              </a:solidFill>
            </a:endParaRPr>
          </a:p>
        </p:txBody>
      </p:sp>
      <p:sp>
        <p:nvSpPr>
          <p:cNvPr id="8" name="Inhaltsplatzhalt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ClrTx/>
              <a:buFont typeface="Arial" charset="0"/>
              <a:buChar char="•"/>
            </a:pPr>
            <a:r>
              <a:rPr lang="de-DE" dirty="0" smtClean="0"/>
              <a:t> </a:t>
            </a:r>
            <a:r>
              <a:rPr lang="de-DE" i="1" dirty="0" smtClean="0"/>
              <a:t>Demografische Daten: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Mindestens 30 </a:t>
            </a:r>
            <a:r>
              <a:rPr lang="de-DE" dirty="0" err="1" smtClean="0"/>
              <a:t>VP‘n</a:t>
            </a:r>
            <a:endParaRPr lang="de-DE" dirty="0" smtClean="0"/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Geschlechterverteilung 50:50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Alter: ab 18 Jahren – ???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 smtClean="0"/>
              <a:t> </a:t>
            </a:r>
            <a:r>
              <a:rPr lang="de-DE" i="1" dirty="0" smtClean="0"/>
              <a:t>Ausschlusskriterien: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Platzangst, Angst in Tunneln etc.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 smtClean="0"/>
              <a:t> </a:t>
            </a:r>
            <a:r>
              <a:rPr lang="de-DE" i="1" dirty="0" smtClean="0"/>
              <a:t>Einschlusskriterien: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Spinnenphobie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Trauma</a:t>
            </a:r>
          </a:p>
          <a:p>
            <a:pPr lvl="1">
              <a:buClrTx/>
              <a:buFont typeface="Arial" charset="0"/>
              <a:buChar char="•"/>
            </a:pPr>
            <a:endParaRPr lang="de-DE" dirty="0" smtClean="0"/>
          </a:p>
          <a:p>
            <a:pPr lvl="1">
              <a:buClrTx/>
              <a:buFont typeface="Arial" charset="0"/>
              <a:buChar char="•"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544" y="348439"/>
            <a:ext cx="2084594" cy="138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7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Fragebögen: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ClrTx/>
              <a:buFont typeface="Arial" charset="0"/>
              <a:buChar char="•"/>
            </a:pPr>
            <a:r>
              <a:rPr lang="de-DE" sz="2000" dirty="0" smtClean="0">
                <a:solidFill>
                  <a:srgbClr val="00B050"/>
                </a:solidFill>
              </a:rPr>
              <a:t>Vor dem Experiment:</a:t>
            </a:r>
          </a:p>
          <a:p>
            <a:pPr lvl="3">
              <a:buClrTx/>
              <a:buFont typeface="Arial" charset="0"/>
              <a:buChar char="•"/>
            </a:pPr>
            <a:r>
              <a:rPr lang="de-DE" sz="2000" dirty="0" smtClean="0"/>
              <a:t>Demografischer </a:t>
            </a:r>
            <a:r>
              <a:rPr lang="de-DE" sz="2000" dirty="0"/>
              <a:t>Fragebogen	</a:t>
            </a:r>
          </a:p>
          <a:p>
            <a:pPr lvl="3">
              <a:buClrTx/>
              <a:buFont typeface="Arial" charset="0"/>
              <a:buChar char="•"/>
            </a:pPr>
            <a:r>
              <a:rPr lang="de-DE" sz="2000" dirty="0"/>
              <a:t>STAI </a:t>
            </a:r>
            <a:r>
              <a:rPr lang="de-DE" sz="2000" dirty="0" err="1"/>
              <a:t>Trait</a:t>
            </a:r>
            <a:r>
              <a:rPr lang="de-DE" sz="2000" dirty="0"/>
              <a:t> </a:t>
            </a:r>
            <a:r>
              <a:rPr lang="de-DE" sz="2000" dirty="0" smtClean="0"/>
              <a:t>&amp; State </a:t>
            </a:r>
            <a:r>
              <a:rPr lang="de-DE" sz="1600" dirty="0" smtClean="0"/>
              <a:t>= </a:t>
            </a:r>
            <a:r>
              <a:rPr lang="de-DE" sz="1600" i="1" dirty="0"/>
              <a:t>Spielberger </a:t>
            </a:r>
            <a:r>
              <a:rPr lang="de-DE" sz="1600" i="1" dirty="0" err="1"/>
              <a:t>Trait</a:t>
            </a:r>
            <a:r>
              <a:rPr lang="de-DE" sz="1600" i="1" dirty="0"/>
              <a:t> </a:t>
            </a:r>
            <a:r>
              <a:rPr lang="de-DE" sz="1600" i="1" dirty="0" err="1"/>
              <a:t>Anxiety</a:t>
            </a:r>
            <a:r>
              <a:rPr lang="de-DE" sz="1600" i="1" dirty="0"/>
              <a:t> </a:t>
            </a:r>
            <a:r>
              <a:rPr lang="de-DE" sz="1600" i="1" dirty="0" err="1"/>
              <a:t>Inventory</a:t>
            </a:r>
            <a:r>
              <a:rPr lang="de-DE" sz="1600" i="1" dirty="0"/>
              <a:t> STAI-</a:t>
            </a:r>
            <a:r>
              <a:rPr lang="de-DE" sz="1600" i="1" dirty="0" err="1"/>
              <a:t>Trait</a:t>
            </a:r>
            <a:r>
              <a:rPr lang="de-DE" sz="1600" i="1" dirty="0"/>
              <a:t> (Spielberger et al., 1983) </a:t>
            </a:r>
            <a:endParaRPr lang="de-DE" sz="1600" i="1" dirty="0" smtClean="0"/>
          </a:p>
          <a:p>
            <a:pPr lvl="3">
              <a:buClrTx/>
              <a:buFont typeface="Arial" charset="0"/>
              <a:buChar char="•"/>
            </a:pPr>
            <a:r>
              <a:rPr lang="de-DE" sz="2000" dirty="0" smtClean="0"/>
              <a:t>ASI </a:t>
            </a:r>
            <a:r>
              <a:rPr lang="de-DE" sz="1600" dirty="0" smtClean="0"/>
              <a:t>= </a:t>
            </a:r>
            <a:r>
              <a:rPr lang="de-DE" sz="1600" i="1" dirty="0" err="1"/>
              <a:t>Anxiety</a:t>
            </a:r>
            <a:r>
              <a:rPr lang="de-DE" sz="1600" i="1" dirty="0"/>
              <a:t> </a:t>
            </a:r>
            <a:r>
              <a:rPr lang="de-DE" sz="1600" i="1" dirty="0" err="1"/>
              <a:t>Sensitivity</a:t>
            </a:r>
            <a:r>
              <a:rPr lang="de-DE" sz="1600" i="1" dirty="0"/>
              <a:t> Index – 3 ASI (Taylor et al., 2007) </a:t>
            </a:r>
            <a:endParaRPr lang="de-DE" sz="1600" i="1" dirty="0" smtClean="0"/>
          </a:p>
          <a:p>
            <a:pPr lvl="3">
              <a:buClrTx/>
              <a:buFont typeface="Arial" charset="0"/>
              <a:buChar char="•"/>
            </a:pPr>
            <a:r>
              <a:rPr lang="de-DE" sz="2000" dirty="0" smtClean="0"/>
              <a:t>Weitere Fragen zu:</a:t>
            </a:r>
          </a:p>
          <a:p>
            <a:pPr lvl="4">
              <a:buClrTx/>
              <a:buFont typeface="Arial" charset="0"/>
              <a:buChar char="•"/>
            </a:pPr>
            <a:r>
              <a:rPr lang="de-DE" sz="1600" dirty="0" smtClean="0"/>
              <a:t>Traumatischen Erlebnissen </a:t>
            </a:r>
            <a:r>
              <a:rPr lang="de-DE" sz="1600" dirty="0"/>
              <a:t>im Bezug auf Evakuierungen/Feuer/Labyrinthe etc.</a:t>
            </a:r>
          </a:p>
          <a:p>
            <a:pPr lvl="4">
              <a:buClrTx/>
              <a:buFont typeface="Arial" charset="0"/>
              <a:buChar char="•"/>
            </a:pPr>
            <a:r>
              <a:rPr lang="de-DE" sz="1600" dirty="0"/>
              <a:t>Erfahrung mit 3D-Programmen/VR</a:t>
            </a:r>
          </a:p>
          <a:p>
            <a:pPr lvl="4">
              <a:buClrTx/>
              <a:buFont typeface="Arial" charset="0"/>
              <a:buChar char="•"/>
            </a:pPr>
            <a:r>
              <a:rPr lang="de-DE" sz="1600" dirty="0"/>
              <a:t>Einschätzung des eigenen </a:t>
            </a:r>
            <a:r>
              <a:rPr lang="de-DE" sz="1600" dirty="0" smtClean="0"/>
              <a:t>Orientierungssinns</a:t>
            </a:r>
            <a:r>
              <a:rPr lang="de-DE" sz="2000" dirty="0" smtClean="0"/>
              <a:t/>
            </a:r>
            <a:br>
              <a:rPr lang="de-DE" sz="2000" dirty="0" smtClean="0"/>
            </a:br>
            <a:endParaRPr lang="de-DE" sz="2000" dirty="0" smtClean="0"/>
          </a:p>
          <a:p>
            <a:pPr lvl="1">
              <a:buClrTx/>
              <a:buFont typeface="Arial" charset="0"/>
              <a:buChar char="•"/>
            </a:pPr>
            <a:r>
              <a:rPr lang="de-DE" sz="2000" dirty="0" smtClean="0">
                <a:solidFill>
                  <a:srgbClr val="00B050"/>
                </a:solidFill>
              </a:rPr>
              <a:t>Nach dem Experiment:</a:t>
            </a:r>
          </a:p>
          <a:p>
            <a:pPr lvl="3"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/>
              <a:t>STAI State </a:t>
            </a:r>
            <a:r>
              <a:rPr lang="de-DE" sz="1600" dirty="0"/>
              <a:t>= </a:t>
            </a:r>
            <a:r>
              <a:rPr lang="de-DE" sz="1600" i="1" dirty="0"/>
              <a:t>Spielberger </a:t>
            </a:r>
            <a:r>
              <a:rPr lang="de-DE" sz="1600" i="1" dirty="0" err="1"/>
              <a:t>Trait</a:t>
            </a:r>
            <a:r>
              <a:rPr lang="de-DE" sz="1600" i="1" dirty="0"/>
              <a:t> </a:t>
            </a:r>
            <a:r>
              <a:rPr lang="de-DE" sz="1600" i="1" dirty="0" err="1"/>
              <a:t>Anxiety</a:t>
            </a:r>
            <a:r>
              <a:rPr lang="de-DE" sz="1600" i="1" dirty="0"/>
              <a:t> </a:t>
            </a:r>
            <a:r>
              <a:rPr lang="de-DE" sz="1600" i="1" dirty="0" err="1"/>
              <a:t>Inventory</a:t>
            </a:r>
            <a:r>
              <a:rPr lang="de-DE" sz="1600" i="1" dirty="0"/>
              <a:t> STAI-</a:t>
            </a:r>
            <a:r>
              <a:rPr lang="de-DE" sz="1600" i="1" dirty="0" err="1"/>
              <a:t>Trait</a:t>
            </a:r>
            <a:r>
              <a:rPr lang="de-DE" sz="1600" i="1" dirty="0"/>
              <a:t> (Spielberger et al., 1983) </a:t>
            </a:r>
            <a:endParaRPr lang="de-DE" sz="1600" dirty="0" smtClean="0"/>
          </a:p>
          <a:p>
            <a:pPr lvl="3"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/>
              <a:t>IPQ </a:t>
            </a:r>
            <a:r>
              <a:rPr lang="de-DE" sz="1600" i="1" dirty="0" smtClean="0"/>
              <a:t>= </a:t>
            </a:r>
            <a:r>
              <a:rPr lang="de-DE" sz="1600" i="1" dirty="0" err="1" smtClean="0"/>
              <a:t>Igroup</a:t>
            </a:r>
            <a:r>
              <a:rPr lang="de-DE" sz="1600" i="1" dirty="0" smtClean="0"/>
              <a:t> </a:t>
            </a:r>
            <a:r>
              <a:rPr lang="de-DE" sz="1600" i="1" dirty="0"/>
              <a:t>Presence </a:t>
            </a:r>
            <a:r>
              <a:rPr lang="de-DE" sz="1600" i="1" dirty="0" err="1"/>
              <a:t>Questionnaire</a:t>
            </a:r>
            <a:r>
              <a:rPr lang="de-DE" sz="1600" i="1" dirty="0"/>
              <a:t> (IPQ, Schubert et al., 2001</a:t>
            </a:r>
            <a:r>
              <a:rPr lang="de-DE" sz="1600" i="1" dirty="0" smtClean="0"/>
              <a:t>)</a:t>
            </a:r>
          </a:p>
          <a:p>
            <a:pPr lvl="3"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/>
              <a:t>Kontrollfrage: Aufgefallen</a:t>
            </a:r>
            <a:r>
              <a:rPr lang="de-DE" sz="2000" dirty="0"/>
              <a:t>, dass Labyrinth 1 = Labyrinth 3 und Labyrinth 2 umgekehrt</a:t>
            </a:r>
            <a:r>
              <a:rPr lang="de-DE" sz="2000" dirty="0" smtClean="0"/>
              <a:t>?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639" y="2777924"/>
            <a:ext cx="1753844" cy="2483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70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Datenerhebung: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Tx/>
              <a:buFont typeface="Arial" charset="0"/>
              <a:buChar char="•"/>
            </a:pPr>
            <a:r>
              <a:rPr lang="de-DE" dirty="0" smtClean="0"/>
              <a:t> Zeit bis zum Ausgang in min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Kognitive Leistungsfähigkeit in Punkten (z.B.: richtig </a:t>
            </a:r>
            <a:r>
              <a:rPr lang="de-DE" dirty="0" smtClean="0">
                <a:sym typeface="Wingdings"/>
              </a:rPr>
              <a:t> +1, falsch -1)</a:t>
            </a:r>
            <a:r>
              <a:rPr lang="de-DE" dirty="0" smtClean="0"/>
              <a:t> 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Tracking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Physiologische Daten: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EDA </a:t>
            </a:r>
          </a:p>
          <a:p>
            <a:pPr lvl="1">
              <a:buClrTx/>
              <a:buFont typeface="Arial" charset="0"/>
              <a:buChar char="•"/>
            </a:pPr>
            <a:r>
              <a:rPr lang="de-DE" i="1" dirty="0" err="1" smtClean="0"/>
              <a:t>Herzrate</a:t>
            </a:r>
            <a:endParaRPr lang="de-DE" i="1" dirty="0" smtClean="0"/>
          </a:p>
          <a:p>
            <a:pPr lvl="1">
              <a:buClrTx/>
              <a:buFont typeface="Arial" charset="0"/>
              <a:buChar char="•"/>
            </a:pPr>
            <a:r>
              <a:rPr lang="de-DE" i="1" dirty="0" smtClean="0"/>
              <a:t>Lidschlussreflex 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Evaluierung: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/>
              <a:t>Vergleich von </a:t>
            </a:r>
            <a:r>
              <a:rPr lang="de-DE" dirty="0" err="1"/>
              <a:t>Phobikern</a:t>
            </a:r>
            <a:r>
              <a:rPr lang="de-DE" dirty="0"/>
              <a:t> und Kontrollpersonen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/>
              <a:t>Vergleich von Leistung einer VP bei unterschiedlichen Schwierigkeitsgraden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/>
              <a:t>Vergleich von Leistung einer VP bei unterschiedlichen Stimuli-Bedingungen</a:t>
            </a:r>
          </a:p>
          <a:p>
            <a:pPr>
              <a:buClrTx/>
              <a:buFont typeface="Arial" charset="0"/>
              <a:buChar char="•"/>
            </a:pPr>
            <a:endParaRPr lang="de-DE" i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6923" y="2847022"/>
            <a:ext cx="2798758" cy="1875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598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Weitere Überlegungen...</a:t>
            </a:r>
            <a:endParaRPr lang="de-DE" b="1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  <a:buFont typeface="Arial" charset="0"/>
              <a:buChar char="•"/>
            </a:pPr>
            <a:r>
              <a:rPr lang="de-DE" dirty="0" smtClean="0"/>
              <a:t> Testen des 1. Labyrinths in der VR: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Ist die Schwierigkeit angemessen?</a:t>
            </a:r>
          </a:p>
          <a:p>
            <a:pPr lvl="1">
              <a:buClrTx/>
              <a:buFont typeface="Arial" charset="0"/>
              <a:buChar char="•"/>
            </a:pPr>
            <a:r>
              <a:rPr lang="de-DE" dirty="0" smtClean="0"/>
              <a:t>Wie lange dauert es ca. zum Ausgang zu finden?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Müssen eventuelle Störvariablen wie ausgeprägter vs. Schlechter Orientierungssinn mit erfasst</a:t>
            </a:r>
            <a:br>
              <a:rPr lang="de-DE" dirty="0" smtClean="0"/>
            </a:br>
            <a:r>
              <a:rPr lang="de-DE" dirty="0" smtClean="0"/>
              <a:t> werden? Wenn ja, wie?</a:t>
            </a:r>
          </a:p>
          <a:p>
            <a:pPr>
              <a:buClrTx/>
              <a:buFont typeface="Arial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Wie messen wir die kognitiven Fähigkeiten?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712" y="3872788"/>
            <a:ext cx="3185771" cy="199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1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Gliederung Medieninformatiker:</a:t>
            </a:r>
            <a:endParaRPr lang="de-DE" b="1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Labyrinthe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Assets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</a:t>
            </a:r>
            <a:r>
              <a:rPr lang="de-DE" dirty="0"/>
              <a:t>: Dynamische Objektplatzierung</a:t>
            </a:r>
            <a:endParaRPr lang="de-DE" dirty="0" smtClean="0"/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„Alarm-Modus“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Arbeitsaufteilung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/>
              <a:t>Aufgetretene Probleme / </a:t>
            </a:r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 smtClean="0"/>
              <a:t>learned</a:t>
            </a:r>
            <a:endParaRPr lang="de-DE" dirty="0" smtClean="0"/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Geplant für Sprint III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Prototyp zum ausprobieren (ohne VR)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pic>
        <p:nvPicPr>
          <p:cNvPr id="1026" name="Picture 2" descr="C:\Users\Philip\Desktop\cat-computer-engineer.jpg"/>
          <p:cNvPicPr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43" t="6903" r="15014" b="9737"/>
          <a:stretch/>
        </p:blipFill>
        <p:spPr bwMode="auto">
          <a:xfrm>
            <a:off x="8185704" y="2532572"/>
            <a:ext cx="3132000" cy="31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36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Derzeitiger Stand: </a:t>
            </a:r>
            <a:r>
              <a:rPr lang="de-DE" dirty="0" smtClean="0"/>
              <a:t>Labyrinthe</a:t>
            </a:r>
            <a:endParaRPr lang="de-DE" dirty="0"/>
          </a:p>
        </p:txBody>
      </p:sp>
      <p:pic>
        <p:nvPicPr>
          <p:cNvPr id="6" name="Inhaltsplatzhalter 5" descr="lab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2" t="537" r="24519" b="1664"/>
          <a:stretch/>
        </p:blipFill>
        <p:spPr>
          <a:xfrm>
            <a:off x="1804808" y="2444341"/>
            <a:ext cx="3580967" cy="3045878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Grafik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6" t="7978" r="21971" b="5490"/>
          <a:stretch/>
        </p:blipFill>
        <p:spPr>
          <a:xfrm>
            <a:off x="6217535" y="1916482"/>
            <a:ext cx="4133589" cy="414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3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de-DE" dirty="0"/>
              <a:t>Derzeitiger Stand: Assets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pic>
        <p:nvPicPr>
          <p:cNvPr id="2050" name="Picture 2" descr="C:\Users\Philip\Desktop\LabyrinthAssets\pngs\Spi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372" y="2202147"/>
            <a:ext cx="5129947" cy="374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Philip\Desktop\LabyrinthAssets\pngs\Trashca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904" y="2202147"/>
            <a:ext cx="4320825" cy="374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316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de-DE" dirty="0"/>
              <a:t>Derzeitiger Stand: Assets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pic>
        <p:nvPicPr>
          <p:cNvPr id="3074" name="Picture 2" descr="C:\Users\Philip\Desktop\LabyrinthAssets\pngs\Escap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4" t="10623" r="4228" b="11440"/>
          <a:stretch/>
        </p:blipFill>
        <p:spPr bwMode="auto">
          <a:xfrm>
            <a:off x="1184365" y="1872344"/>
            <a:ext cx="4333565" cy="220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Philip\Desktop\LabyrinthAssets\pngs\fireextinguishe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8" t="8685" r="2858" b="8685"/>
          <a:stretch/>
        </p:blipFill>
        <p:spPr bwMode="auto">
          <a:xfrm>
            <a:off x="1184366" y="4180114"/>
            <a:ext cx="4333564" cy="2159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Philip\Desktop\LabyrinthAssets\pngs\Ladder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7430" r="5901" b="7430"/>
          <a:stretch/>
        </p:blipFill>
        <p:spPr bwMode="auto">
          <a:xfrm>
            <a:off x="6779172" y="1872344"/>
            <a:ext cx="4396379" cy="220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Philip\Desktop\LabyrinthAssets\pngs\Phone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" t="6812" r="6552" b="6812"/>
          <a:stretch/>
        </p:blipFill>
        <p:spPr bwMode="auto">
          <a:xfrm>
            <a:off x="6779172" y="4180114"/>
            <a:ext cx="4396379" cy="215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01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de-DE" sz="4000" dirty="0"/>
              <a:t>Derzeitiger Stand: Dynamische Objektplatzierung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Labyrinthe vor dem Start noch „leer“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Beim Start  Platzierung der Objekte :</a:t>
            </a:r>
          </a:p>
          <a:p>
            <a:pPr lvl="4"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3 Reize (Mülleimer, Feuer, Spinne)</a:t>
            </a:r>
          </a:p>
          <a:p>
            <a:pPr lvl="4"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Notausgangsschilder</a:t>
            </a:r>
          </a:p>
          <a:p>
            <a:pPr lvl="4"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Ablenkende Schilder (</a:t>
            </a:r>
            <a:r>
              <a:rPr lang="de-DE" sz="2000" dirty="0" err="1" smtClean="0"/>
              <a:t>Distraktoren</a:t>
            </a:r>
            <a:r>
              <a:rPr lang="de-DE" sz="2000" dirty="0" smtClean="0"/>
              <a:t>)</a:t>
            </a:r>
          </a:p>
          <a:p>
            <a:pPr lvl="4"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Feueralarmsound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Zufallsprinzip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pic>
        <p:nvPicPr>
          <p:cNvPr id="1026" name="Picture 2" descr="C:\Users\Philip\Desktop\LabyrinthAssets\pngs\LevelBlueprin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" r="8729"/>
          <a:stretch/>
        </p:blipFill>
        <p:spPr bwMode="auto">
          <a:xfrm>
            <a:off x="5817705" y="2120349"/>
            <a:ext cx="6178020" cy="3192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7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Gliederung Psychologen:</a:t>
            </a:r>
            <a:endParaRPr lang="de-DE" b="1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Studiendesign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Experiment 1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Experiment 2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Experiment 3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Fragebögen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Ablauf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Versuchspersonen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Weitere Überlegungen...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de-DE" dirty="0" smtClean="0"/>
              <a:t>Medieninformatiker…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</a:t>
            </a:fld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227" y="2423137"/>
            <a:ext cx="3350871" cy="335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73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de-DE" sz="4000" dirty="0"/>
              <a:t>Derzeitiger Stand: Alarm-Modus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Experiment 3: Feueralarmsound, Notausgangs- und </a:t>
            </a:r>
            <a:r>
              <a:rPr lang="de-DE" sz="2000" dirty="0" err="1" smtClean="0"/>
              <a:t>Distraktorschilder</a:t>
            </a:r>
            <a:r>
              <a:rPr lang="de-DE" sz="2000" dirty="0" smtClean="0"/>
              <a:t> zusätzlich zu den 3 Reizen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Ebenfalls dynamisch platziert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An- und Ausschalten durch Tastendruck (hauptsächlich für Prototyp relevant</a:t>
            </a:r>
            <a:r>
              <a:rPr lang="de-DE" sz="2000" dirty="0" smtClean="0"/>
              <a:t>)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Sound: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Fire Alarm-SoundBible.com-78848779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434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08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10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Arbeitsaufteilung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989743"/>
              </p:ext>
            </p:extLst>
          </p:nvPr>
        </p:nvGraphicFramePr>
        <p:xfrm>
          <a:off x="1096961" y="1846263"/>
          <a:ext cx="10058718" cy="2568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029359"/>
                <a:gridCol w="5029359"/>
              </a:tblGrid>
              <a:tr h="513616">
                <a:tc>
                  <a:txBody>
                    <a:bodyPr/>
                    <a:lstStyle/>
                    <a:p>
                      <a:r>
                        <a:rPr lang="de-DE" dirty="0" smtClean="0"/>
                        <a:t>Paul</a:t>
                      </a:r>
                      <a:endParaRPr lang="de-DE" dirty="0"/>
                    </a:p>
                  </a:txBody>
                  <a:tcPr marL="44897" marR="44897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Philip</a:t>
                      </a:r>
                      <a:endParaRPr lang="de-DE" dirty="0"/>
                    </a:p>
                  </a:txBody>
                  <a:tcPr marL="44897" marR="44897"/>
                </a:tc>
              </a:tr>
              <a:tr h="513616">
                <a:tc>
                  <a:txBody>
                    <a:bodyPr/>
                    <a:lstStyle/>
                    <a:p>
                      <a:r>
                        <a:rPr lang="de-DE" dirty="0" smtClean="0"/>
                        <a:t>Einrichten</a:t>
                      </a:r>
                      <a:r>
                        <a:rPr lang="de-DE" baseline="0" dirty="0" smtClean="0"/>
                        <a:t> der Codeverwaltung</a:t>
                      </a:r>
                      <a:endParaRPr lang="de-DE" dirty="0"/>
                    </a:p>
                  </a:txBody>
                  <a:tcPr marL="44897" marR="44897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Beschaffen freier Assets für Schilder, Feueralarm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etc</a:t>
                      </a:r>
                      <a:endParaRPr lang="de-DE" dirty="0"/>
                    </a:p>
                  </a:txBody>
                  <a:tcPr marL="44897" marR="44897"/>
                </a:tc>
              </a:tr>
              <a:tr h="513616">
                <a:tc>
                  <a:txBody>
                    <a:bodyPr/>
                    <a:lstStyle/>
                    <a:p>
                      <a:r>
                        <a:rPr lang="de-DE" dirty="0" smtClean="0"/>
                        <a:t>Überarbeiten</a:t>
                      </a:r>
                      <a:r>
                        <a:rPr lang="de-DE" baseline="0" dirty="0" smtClean="0"/>
                        <a:t> des „leichten“ Labyrinths aus Sprint I</a:t>
                      </a:r>
                      <a:endParaRPr lang="de-DE" dirty="0"/>
                    </a:p>
                  </a:txBody>
                  <a:tcPr marL="44897" marR="44897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Bearbeitung der Assets</a:t>
                      </a:r>
                      <a:endParaRPr lang="de-DE" dirty="0"/>
                    </a:p>
                  </a:txBody>
                  <a:tcPr marL="44897" marR="44897"/>
                </a:tc>
              </a:tr>
              <a:tr h="513616">
                <a:tc>
                  <a:txBody>
                    <a:bodyPr/>
                    <a:lstStyle/>
                    <a:p>
                      <a:r>
                        <a:rPr lang="de-DE" dirty="0" smtClean="0"/>
                        <a:t>Design</a:t>
                      </a:r>
                      <a:r>
                        <a:rPr lang="de-DE" baseline="0" dirty="0" smtClean="0"/>
                        <a:t> des „mittleren“ Labyrinths</a:t>
                      </a:r>
                      <a:endParaRPr lang="de-DE" dirty="0"/>
                    </a:p>
                  </a:txBody>
                  <a:tcPr marL="44897" marR="44897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Dynamische</a:t>
                      </a:r>
                      <a:r>
                        <a:rPr lang="de-DE" baseline="0" dirty="0" smtClean="0"/>
                        <a:t> E</a:t>
                      </a:r>
                      <a:r>
                        <a:rPr lang="de-DE" dirty="0" smtClean="0"/>
                        <a:t>inbindung</a:t>
                      </a:r>
                      <a:r>
                        <a:rPr lang="de-DE" baseline="0" dirty="0" smtClean="0"/>
                        <a:t> der Assets</a:t>
                      </a:r>
                      <a:endParaRPr lang="de-DE" dirty="0" smtClean="0"/>
                    </a:p>
                  </a:txBody>
                  <a:tcPr marL="44897" marR="44897"/>
                </a:tc>
              </a:tr>
              <a:tr h="513616">
                <a:tc>
                  <a:txBody>
                    <a:bodyPr/>
                    <a:lstStyle/>
                    <a:p>
                      <a:r>
                        <a:rPr lang="de-DE" dirty="0" smtClean="0"/>
                        <a:t>Design eines Testlevels</a:t>
                      </a:r>
                      <a:endParaRPr lang="de-DE" dirty="0"/>
                    </a:p>
                  </a:txBody>
                  <a:tcPr marL="44897" marR="44897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Präsentation</a:t>
                      </a:r>
                      <a:endParaRPr lang="de-DE" dirty="0"/>
                    </a:p>
                  </a:txBody>
                  <a:tcPr marL="44897" marR="44897"/>
                </a:tc>
              </a:tr>
            </a:tbl>
          </a:graphicData>
        </a:graphic>
      </p:graphicFrame>
      <p:sp>
        <p:nvSpPr>
          <p:cNvPr id="6" name="Inhaltsplatzhalter 5"/>
          <p:cNvSpPr>
            <a:spLocks noGrp="1"/>
          </p:cNvSpPr>
          <p:nvPr>
            <p:ph sz="half" idx="2"/>
          </p:nvPr>
        </p:nvSpPr>
        <p:spPr>
          <a:xfrm>
            <a:off x="1096963" y="4414345"/>
            <a:ext cx="10058717" cy="1454750"/>
          </a:xfrm>
        </p:spPr>
        <p:txBody>
          <a:bodyPr/>
          <a:lstStyle/>
          <a:p>
            <a:pPr algn="ctr"/>
            <a:endParaRPr lang="de-DE" dirty="0" smtClean="0"/>
          </a:p>
          <a:p>
            <a:pPr algn="ctr"/>
            <a:r>
              <a:rPr lang="de-DE" dirty="0" smtClean="0"/>
              <a:t>Vielen Dank auch diesmal wieder an unsere Spinnendesignerin Sabrina! </a:t>
            </a:r>
            <a:r>
              <a:rPr lang="de-DE" dirty="0" smtClean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028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de-DE" sz="4000" dirty="0" smtClean="0"/>
              <a:t>Aufgetretene Probleme / </a:t>
            </a:r>
            <a:r>
              <a:rPr lang="de-DE" sz="4000" dirty="0" err="1"/>
              <a:t>Lessons</a:t>
            </a:r>
            <a:r>
              <a:rPr lang="de-DE" sz="4000" dirty="0"/>
              <a:t> </a:t>
            </a:r>
            <a:r>
              <a:rPr lang="de-DE" sz="4000" dirty="0" err="1"/>
              <a:t>learned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Probleme mit der Codeverwaltung: </a:t>
            </a:r>
            <a:r>
              <a:rPr lang="de-DE" sz="2000" dirty="0" err="1" smtClean="0"/>
              <a:t>Kollaboratives</a:t>
            </a:r>
            <a:r>
              <a:rPr lang="de-DE" sz="2000" dirty="0" smtClean="0"/>
              <a:t> Arbeiten erst viel zu spät möglich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Manche kostenlose Assets quasi unbrauchbar, erheblicher Reparatur/Anpassungsaufwand nötig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Testen mit der </a:t>
            </a:r>
            <a:r>
              <a:rPr lang="de-DE" sz="2000" dirty="0" err="1" smtClean="0"/>
              <a:t>Oculus</a:t>
            </a:r>
            <a:r>
              <a:rPr lang="de-DE" sz="2000" dirty="0" smtClean="0"/>
              <a:t> aufgrund der eigenen Hardware nicht möglich -&gt; VR Lab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02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de-DE" sz="4000" dirty="0" smtClean="0"/>
              <a:t>Geplant für Sprint III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„</a:t>
            </a:r>
            <a:r>
              <a:rPr lang="de-DE" sz="2000" dirty="0" smtClean="0"/>
              <a:t>Schwere“ Labyrinthe</a:t>
            </a:r>
            <a:endParaRPr lang="de-DE" sz="2000" dirty="0" smtClean="0"/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Verbinden der Level (inklusive kurze Übersichtkarte)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Testen mit der </a:t>
            </a:r>
            <a:r>
              <a:rPr lang="de-DE" sz="2000" dirty="0" err="1" smtClean="0"/>
              <a:t>Oculus</a:t>
            </a:r>
            <a:r>
              <a:rPr lang="de-DE" sz="2000" dirty="0" smtClean="0"/>
              <a:t> im VR Lab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Setzen von Markern für die Datenmessung der Psychologen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Materialien und Objekte nach Bedarf überarbeiten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Spinne animieren (Sabrina)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 smtClean="0"/>
              <a:t>Evaluation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Gliederung Medieninformatiker:</a:t>
            </a:r>
            <a:endParaRPr lang="de-DE" b="1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Labyrinthe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Assets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</a:t>
            </a:r>
            <a:r>
              <a:rPr lang="de-DE" dirty="0"/>
              <a:t>: Dynamische Objektplatzierung</a:t>
            </a:r>
            <a:endParaRPr lang="de-DE" dirty="0" smtClean="0"/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Derzeitiger Stand: „Alarm-Modus“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Arbeitsaufteilung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/>
              <a:t>Aufgetretene Probleme / </a:t>
            </a:r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 smtClean="0"/>
              <a:t>learned</a:t>
            </a:r>
            <a:endParaRPr lang="de-DE" dirty="0" smtClean="0"/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Geplant für Sprint III</a:t>
            </a:r>
          </a:p>
          <a:p>
            <a:pPr marL="457200" indent="-457200">
              <a:buClrTx/>
              <a:buFont typeface="+mj-lt"/>
              <a:buAutoNum type="arabicPeriod" startAt="9"/>
            </a:pPr>
            <a:r>
              <a:rPr lang="de-DE" dirty="0" smtClean="0"/>
              <a:t>Prototyp zum ausprobieren (ohne VR)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1026" name="Picture 2" descr="C:\Users\Philip\Desktop\cat-computer-engineer.jpg"/>
          <p:cNvPicPr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43" t="6903" r="15014" b="9737"/>
          <a:stretch/>
        </p:blipFill>
        <p:spPr bwMode="auto">
          <a:xfrm>
            <a:off x="8185704" y="2532572"/>
            <a:ext cx="3132000" cy="31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57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Studiendesign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07148"/>
          </a:xfrm>
        </p:spPr>
        <p:txBody>
          <a:bodyPr>
            <a:noAutofit/>
          </a:bodyPr>
          <a:lstStyle/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>
                <a:solidFill>
                  <a:schemeClr val="tx1"/>
                </a:solidFill>
              </a:rPr>
              <a:t>1</a:t>
            </a:r>
            <a:r>
              <a:rPr lang="de-DE" sz="2000" dirty="0" smtClean="0">
                <a:solidFill>
                  <a:schemeClr val="tx1"/>
                </a:solidFill>
              </a:rPr>
              <a:t> Labyrinth in 3 Versionen (gedreht/gespiegelt)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err="1" smtClean="0">
                <a:solidFill>
                  <a:schemeClr val="tx1"/>
                </a:solidFill>
              </a:rPr>
              <a:t>Baselinephase</a:t>
            </a:r>
            <a:r>
              <a:rPr lang="de-DE" sz="2000" dirty="0" smtClean="0">
                <a:solidFill>
                  <a:schemeClr val="tx1"/>
                </a:solidFill>
              </a:rPr>
              <a:t> im Testraum, Pause, Expositionsphasen mit kurzen Pausen zw. </a:t>
            </a:r>
            <a:r>
              <a:rPr lang="de-DE" sz="2000" dirty="0">
                <a:solidFill>
                  <a:schemeClr val="tx1"/>
                </a:solidFill>
              </a:rPr>
              <a:t>d</a:t>
            </a:r>
            <a:r>
              <a:rPr lang="de-DE" sz="2000" dirty="0" smtClean="0">
                <a:solidFill>
                  <a:schemeClr val="tx1"/>
                </a:solidFill>
              </a:rPr>
              <a:t>en Trials</a:t>
            </a:r>
            <a:br>
              <a:rPr lang="de-DE" sz="2000" dirty="0" smtClean="0">
                <a:solidFill>
                  <a:schemeClr val="tx1"/>
                </a:solidFill>
              </a:rPr>
            </a:br>
            <a:endParaRPr lang="de-DE" sz="2000" dirty="0" smtClean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i="1" dirty="0" smtClean="0">
                <a:solidFill>
                  <a:srgbClr val="00B050"/>
                </a:solidFill>
              </a:rPr>
              <a:t>Experiment 1: 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3 Bedingungen: neutral, phobisch, notfallbezogen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</a:rPr>
              <a:t>Jede VP durchläuft jedes Labyrinth einmal in randomisierter Reihenfolge</a:t>
            </a:r>
            <a:br>
              <a:rPr lang="de-DE" sz="2000" dirty="0" smtClean="0">
                <a:solidFill>
                  <a:schemeClr val="tx1"/>
                </a:solidFill>
              </a:rPr>
            </a:b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 </a:t>
            </a:r>
            <a:r>
              <a:rPr lang="de-DE" sz="2000" dirty="0" err="1" smtClean="0">
                <a:solidFill>
                  <a:schemeClr val="tx1"/>
                </a:solidFill>
                <a:sym typeface="Wingdings"/>
              </a:rPr>
              <a:t>Within</a:t>
            </a: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-</a:t>
            </a:r>
            <a:r>
              <a:rPr lang="de-DE" sz="2000" dirty="0" err="1" smtClean="0">
                <a:solidFill>
                  <a:schemeClr val="tx1"/>
                </a:solidFill>
                <a:sym typeface="Wingdings"/>
              </a:rPr>
              <a:t>Subjects</a:t>
            </a: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-Design</a:t>
            </a:r>
            <a:br>
              <a:rPr lang="de-DE" sz="2000" dirty="0" smtClean="0">
                <a:solidFill>
                  <a:schemeClr val="tx1"/>
                </a:solidFill>
                <a:sym typeface="Wingdings"/>
              </a:rPr>
            </a:br>
            <a:endParaRPr lang="de-DE" sz="2000" dirty="0" smtClean="0">
              <a:solidFill>
                <a:schemeClr val="tx1"/>
              </a:solidFill>
              <a:sym typeface="Wingding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4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Studiendesign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07148"/>
          </a:xfrm>
        </p:spPr>
        <p:txBody>
          <a:bodyPr>
            <a:noAutofit/>
          </a:bodyPr>
          <a:lstStyle/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i="1" dirty="0">
                <a:solidFill>
                  <a:srgbClr val="00B050"/>
                </a:solidFill>
                <a:sym typeface="Wingdings"/>
              </a:rPr>
              <a:t>Experiment 2: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>
                <a:solidFill>
                  <a:schemeClr val="tx1"/>
                </a:solidFill>
              </a:rPr>
              <a:t>3 Bedingungen: neutral, phobisch, notfallbezogen 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>
                <a:solidFill>
                  <a:schemeClr val="tx1"/>
                </a:solidFill>
                <a:sym typeface="Wingdings"/>
              </a:rPr>
              <a:t>Zusätzliche Aufgabe vs. keine zusätzliche Aufgabe  </a:t>
            </a:r>
            <a:r>
              <a:rPr lang="de-DE" sz="2000" dirty="0" err="1">
                <a:solidFill>
                  <a:schemeClr val="tx1"/>
                </a:solidFill>
                <a:sym typeface="Wingdings"/>
              </a:rPr>
              <a:t>Within</a:t>
            </a:r>
            <a:r>
              <a:rPr lang="de-DE" sz="2000" dirty="0">
                <a:solidFill>
                  <a:schemeClr val="tx1"/>
                </a:solidFill>
                <a:sym typeface="Wingdings"/>
              </a:rPr>
              <a:t>-</a:t>
            </a:r>
            <a:r>
              <a:rPr lang="de-DE" sz="2000" dirty="0" err="1">
                <a:solidFill>
                  <a:schemeClr val="tx1"/>
                </a:solidFill>
                <a:sym typeface="Wingdings"/>
              </a:rPr>
              <a:t>Subjects</a:t>
            </a:r>
            <a:r>
              <a:rPr lang="de-DE" sz="2000" dirty="0">
                <a:solidFill>
                  <a:schemeClr val="tx1"/>
                </a:solidFill>
                <a:sym typeface="Wingdings"/>
              </a:rPr>
              <a:t>-Design</a:t>
            </a:r>
            <a:endParaRPr lang="de-DE" sz="2000" dirty="0">
              <a:solidFill>
                <a:srgbClr val="00B050"/>
              </a:solidFill>
              <a:sym typeface="Wingdings"/>
            </a:endParaRP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>
                <a:solidFill>
                  <a:schemeClr val="tx1"/>
                </a:solidFill>
                <a:sym typeface="Wingdings"/>
              </a:rPr>
              <a:t>VP durchläuft schwierige Labyrinthe in randomisierter Reihenfolge und muss dabei in gewissen Zeitabständen Subtraktionsaufgaben lösen (z.B. 581 – 7 etc</a:t>
            </a: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.)</a:t>
            </a:r>
            <a:br>
              <a:rPr lang="de-DE" sz="2000" dirty="0" smtClean="0">
                <a:solidFill>
                  <a:schemeClr val="tx1"/>
                </a:solidFill>
                <a:sym typeface="Wingdings"/>
              </a:rPr>
            </a:br>
            <a:endParaRPr lang="de-DE" sz="2000" dirty="0">
              <a:solidFill>
                <a:schemeClr val="tx1"/>
              </a:solidFill>
              <a:sym typeface="Wingdings"/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>
                <a:solidFill>
                  <a:srgbClr val="00B050"/>
                </a:solidFill>
                <a:sym typeface="Wingdings"/>
              </a:rPr>
              <a:t>Experiment 3: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Labyrinthe </a:t>
            </a:r>
            <a:r>
              <a:rPr lang="de-DE" sz="2000" dirty="0">
                <a:solidFill>
                  <a:schemeClr val="tx1"/>
                </a:solidFill>
                <a:sym typeface="Wingdings"/>
              </a:rPr>
              <a:t>mit Spinne, Feuer und Objekt aus Experiment 1 </a:t>
            </a:r>
            <a:endParaRPr lang="de-DE" sz="2000" dirty="0" smtClean="0">
              <a:solidFill>
                <a:schemeClr val="tx1"/>
              </a:solidFill>
              <a:sym typeface="Wingdings"/>
            </a:endParaRP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2000" dirty="0" smtClean="0">
                <a:solidFill>
                  <a:schemeClr val="tx1"/>
                </a:solidFill>
                <a:sym typeface="Wingdings"/>
              </a:rPr>
              <a:t>Einfluss irrelevanter Informationen </a:t>
            </a:r>
            <a:endParaRPr lang="de-DE" sz="2000" dirty="0">
              <a:solidFill>
                <a:schemeClr val="tx1"/>
              </a:solidFill>
              <a:sym typeface="Wingdings"/>
            </a:endParaRPr>
          </a:p>
          <a:p>
            <a:pPr lvl="4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1800" dirty="0">
                <a:solidFill>
                  <a:schemeClr val="tx1"/>
                </a:solidFill>
                <a:sym typeface="Wingdings"/>
              </a:rPr>
              <a:t>Zusätzlich Feueralarm: ca. 15s nach Betreten?</a:t>
            </a:r>
          </a:p>
          <a:p>
            <a:pPr lvl="4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1800" dirty="0">
                <a:solidFill>
                  <a:schemeClr val="tx1"/>
                </a:solidFill>
                <a:sym typeface="Wingdings"/>
              </a:rPr>
              <a:t>Zusätzlich Notausgangschilder: an jeder Gabelung/Ecke</a:t>
            </a:r>
          </a:p>
          <a:p>
            <a:pPr lvl="4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de-DE" sz="1800" dirty="0">
                <a:solidFill>
                  <a:schemeClr val="tx1"/>
                </a:solidFill>
                <a:sym typeface="Wingdings"/>
              </a:rPr>
              <a:t>Zusätzlich </a:t>
            </a:r>
            <a:r>
              <a:rPr lang="de-DE" sz="1800" dirty="0" err="1">
                <a:solidFill>
                  <a:schemeClr val="tx1"/>
                </a:solidFill>
                <a:sym typeface="Wingdings"/>
              </a:rPr>
              <a:t>Distraktorschilder</a:t>
            </a:r>
            <a:r>
              <a:rPr lang="de-DE" sz="1800" dirty="0">
                <a:solidFill>
                  <a:schemeClr val="tx1"/>
                </a:solidFill>
                <a:sym typeface="Wingdings"/>
              </a:rPr>
              <a:t>: an jeder </a:t>
            </a:r>
            <a:r>
              <a:rPr lang="de-DE" sz="1800" dirty="0" smtClean="0">
                <a:solidFill>
                  <a:schemeClr val="tx1"/>
                </a:solidFill>
                <a:sym typeface="Wingdings"/>
              </a:rPr>
              <a:t>Gabelung/Ecke</a:t>
            </a:r>
          </a:p>
          <a:p>
            <a:pPr lvl="2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endParaRPr lang="de-DE" sz="2000" dirty="0" smtClean="0">
              <a:solidFill>
                <a:schemeClr val="tx1"/>
              </a:solidFill>
              <a:sym typeface="Wingding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9927352" y="5895009"/>
            <a:ext cx="1312025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5" name="Gerader Verbinder 14"/>
          <p:cNvCxnSpPr/>
          <p:nvPr/>
        </p:nvCxnSpPr>
        <p:spPr>
          <a:xfrm>
            <a:off x="1322623" y="1316920"/>
            <a:ext cx="0" cy="39594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16"/>
          <p:cNvCxnSpPr/>
          <p:nvPr/>
        </p:nvCxnSpPr>
        <p:spPr>
          <a:xfrm>
            <a:off x="5256910" y="1316919"/>
            <a:ext cx="0" cy="39594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17"/>
          <p:cNvCxnSpPr/>
          <p:nvPr/>
        </p:nvCxnSpPr>
        <p:spPr>
          <a:xfrm flipV="1">
            <a:off x="1287112" y="5272292"/>
            <a:ext cx="2551592" cy="4809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20"/>
          <p:cNvCxnSpPr/>
          <p:nvPr/>
        </p:nvCxnSpPr>
        <p:spPr>
          <a:xfrm>
            <a:off x="4518585" y="5272292"/>
            <a:ext cx="772358" cy="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26"/>
          <p:cNvCxnSpPr/>
          <p:nvPr/>
        </p:nvCxnSpPr>
        <p:spPr>
          <a:xfrm>
            <a:off x="4517661" y="2105259"/>
            <a:ext cx="8878" cy="331137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28"/>
          <p:cNvCxnSpPr/>
          <p:nvPr/>
        </p:nvCxnSpPr>
        <p:spPr>
          <a:xfrm flipV="1">
            <a:off x="2739351" y="1312851"/>
            <a:ext cx="2551592" cy="4809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29"/>
          <p:cNvCxnSpPr/>
          <p:nvPr/>
        </p:nvCxnSpPr>
        <p:spPr>
          <a:xfrm>
            <a:off x="1300429" y="1320991"/>
            <a:ext cx="772358" cy="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30"/>
          <p:cNvCxnSpPr/>
          <p:nvPr/>
        </p:nvCxnSpPr>
        <p:spPr>
          <a:xfrm flipV="1">
            <a:off x="2072787" y="1960183"/>
            <a:ext cx="2478719" cy="480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32"/>
          <p:cNvCxnSpPr/>
          <p:nvPr/>
        </p:nvCxnSpPr>
        <p:spPr>
          <a:xfrm>
            <a:off x="1276386" y="2654118"/>
            <a:ext cx="1512157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35"/>
          <p:cNvCxnSpPr/>
          <p:nvPr/>
        </p:nvCxnSpPr>
        <p:spPr>
          <a:xfrm>
            <a:off x="2788543" y="2630816"/>
            <a:ext cx="0" cy="12162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37"/>
          <p:cNvCxnSpPr/>
          <p:nvPr/>
        </p:nvCxnSpPr>
        <p:spPr>
          <a:xfrm>
            <a:off x="2116250" y="3296639"/>
            <a:ext cx="0" cy="12162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38"/>
          <p:cNvCxnSpPr/>
          <p:nvPr/>
        </p:nvCxnSpPr>
        <p:spPr>
          <a:xfrm>
            <a:off x="2072787" y="4502151"/>
            <a:ext cx="1424866" cy="887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40"/>
          <p:cNvCxnSpPr/>
          <p:nvPr/>
        </p:nvCxnSpPr>
        <p:spPr>
          <a:xfrm>
            <a:off x="3444387" y="3048067"/>
            <a:ext cx="0" cy="1498474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46"/>
          <p:cNvCxnSpPr/>
          <p:nvPr/>
        </p:nvCxnSpPr>
        <p:spPr>
          <a:xfrm>
            <a:off x="3399447" y="3048067"/>
            <a:ext cx="412625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48"/>
          <p:cNvCxnSpPr/>
          <p:nvPr/>
        </p:nvCxnSpPr>
        <p:spPr>
          <a:xfrm>
            <a:off x="3807633" y="3012555"/>
            <a:ext cx="0" cy="227268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59"/>
          <p:cNvCxnSpPr/>
          <p:nvPr/>
        </p:nvCxnSpPr>
        <p:spPr>
          <a:xfrm>
            <a:off x="6804864" y="1343554"/>
            <a:ext cx="0" cy="39594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60"/>
          <p:cNvCxnSpPr/>
          <p:nvPr/>
        </p:nvCxnSpPr>
        <p:spPr>
          <a:xfrm>
            <a:off x="10739151" y="1343553"/>
            <a:ext cx="0" cy="395944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61"/>
          <p:cNvCxnSpPr/>
          <p:nvPr/>
        </p:nvCxnSpPr>
        <p:spPr>
          <a:xfrm>
            <a:off x="6804863" y="5269706"/>
            <a:ext cx="2272685" cy="22746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65"/>
          <p:cNvCxnSpPr/>
          <p:nvPr/>
        </p:nvCxnSpPr>
        <p:spPr>
          <a:xfrm>
            <a:off x="9707863" y="5292421"/>
            <a:ext cx="1056442" cy="1057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67"/>
          <p:cNvCxnSpPr/>
          <p:nvPr/>
        </p:nvCxnSpPr>
        <p:spPr>
          <a:xfrm flipV="1">
            <a:off x="6779709" y="1341334"/>
            <a:ext cx="2684943" cy="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70"/>
          <p:cNvCxnSpPr/>
          <p:nvPr/>
        </p:nvCxnSpPr>
        <p:spPr>
          <a:xfrm>
            <a:off x="10081093" y="1350767"/>
            <a:ext cx="692090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77"/>
          <p:cNvCxnSpPr/>
          <p:nvPr/>
        </p:nvCxnSpPr>
        <p:spPr>
          <a:xfrm>
            <a:off x="7435178" y="4649749"/>
            <a:ext cx="1610003" cy="28852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82"/>
          <p:cNvCxnSpPr/>
          <p:nvPr/>
        </p:nvCxnSpPr>
        <p:spPr>
          <a:xfrm>
            <a:off x="7426300" y="3873691"/>
            <a:ext cx="0" cy="79899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92"/>
          <p:cNvCxnSpPr/>
          <p:nvPr/>
        </p:nvCxnSpPr>
        <p:spPr>
          <a:xfrm>
            <a:off x="7408176" y="3411780"/>
            <a:ext cx="1594095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94"/>
          <p:cNvCxnSpPr/>
          <p:nvPr/>
        </p:nvCxnSpPr>
        <p:spPr>
          <a:xfrm>
            <a:off x="7408176" y="1858460"/>
            <a:ext cx="0" cy="155332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96"/>
          <p:cNvCxnSpPr/>
          <p:nvPr/>
        </p:nvCxnSpPr>
        <p:spPr>
          <a:xfrm>
            <a:off x="8057725" y="1889668"/>
            <a:ext cx="0" cy="95421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98"/>
          <p:cNvCxnSpPr/>
          <p:nvPr/>
        </p:nvCxnSpPr>
        <p:spPr>
          <a:xfrm flipV="1">
            <a:off x="8009267" y="1897274"/>
            <a:ext cx="1455385" cy="1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100"/>
          <p:cNvCxnSpPr/>
          <p:nvPr/>
        </p:nvCxnSpPr>
        <p:spPr>
          <a:xfrm>
            <a:off x="9416378" y="1309291"/>
            <a:ext cx="0" cy="587982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104"/>
          <p:cNvCxnSpPr/>
          <p:nvPr/>
        </p:nvCxnSpPr>
        <p:spPr>
          <a:xfrm>
            <a:off x="8765718" y="2428920"/>
            <a:ext cx="0" cy="477107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105"/>
          <p:cNvCxnSpPr/>
          <p:nvPr/>
        </p:nvCxnSpPr>
        <p:spPr>
          <a:xfrm>
            <a:off x="8733908" y="2897149"/>
            <a:ext cx="1347185" cy="887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107"/>
          <p:cNvCxnSpPr/>
          <p:nvPr/>
        </p:nvCxnSpPr>
        <p:spPr>
          <a:xfrm>
            <a:off x="10081461" y="2428920"/>
            <a:ext cx="0" cy="506899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110"/>
          <p:cNvCxnSpPr/>
          <p:nvPr/>
        </p:nvCxnSpPr>
        <p:spPr>
          <a:xfrm>
            <a:off x="10094038" y="1331838"/>
            <a:ext cx="0" cy="575077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119"/>
          <p:cNvCxnSpPr/>
          <p:nvPr/>
        </p:nvCxnSpPr>
        <p:spPr>
          <a:xfrm>
            <a:off x="9002271" y="3402132"/>
            <a:ext cx="0" cy="126204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123"/>
          <p:cNvCxnSpPr/>
          <p:nvPr/>
        </p:nvCxnSpPr>
        <p:spPr>
          <a:xfrm>
            <a:off x="6804863" y="3922515"/>
            <a:ext cx="630315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125"/>
          <p:cNvCxnSpPr/>
          <p:nvPr/>
        </p:nvCxnSpPr>
        <p:spPr>
          <a:xfrm>
            <a:off x="9728577" y="4732768"/>
            <a:ext cx="0" cy="587982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128"/>
          <p:cNvCxnSpPr/>
          <p:nvPr/>
        </p:nvCxnSpPr>
        <p:spPr>
          <a:xfrm>
            <a:off x="9707863" y="4764346"/>
            <a:ext cx="474216" cy="1080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131"/>
          <p:cNvCxnSpPr/>
          <p:nvPr/>
        </p:nvCxnSpPr>
        <p:spPr>
          <a:xfrm>
            <a:off x="10188181" y="3535630"/>
            <a:ext cx="0" cy="126204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132"/>
          <p:cNvCxnSpPr/>
          <p:nvPr/>
        </p:nvCxnSpPr>
        <p:spPr>
          <a:xfrm flipH="1">
            <a:off x="9530309" y="2906027"/>
            <a:ext cx="11282" cy="1260627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134"/>
          <p:cNvCxnSpPr/>
          <p:nvPr/>
        </p:nvCxnSpPr>
        <p:spPr>
          <a:xfrm>
            <a:off x="9002271" y="4137056"/>
            <a:ext cx="528038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137"/>
          <p:cNvCxnSpPr/>
          <p:nvPr/>
        </p:nvCxnSpPr>
        <p:spPr>
          <a:xfrm>
            <a:off x="2392663" y="1077225"/>
            <a:ext cx="0" cy="592583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138"/>
          <p:cNvCxnSpPr/>
          <p:nvPr/>
        </p:nvCxnSpPr>
        <p:spPr>
          <a:xfrm>
            <a:off x="4125289" y="2363127"/>
            <a:ext cx="0" cy="3081911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140"/>
          <p:cNvCxnSpPr/>
          <p:nvPr/>
        </p:nvCxnSpPr>
        <p:spPr>
          <a:xfrm>
            <a:off x="1719439" y="1619376"/>
            <a:ext cx="0" cy="743751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141"/>
          <p:cNvCxnSpPr/>
          <p:nvPr/>
        </p:nvCxnSpPr>
        <p:spPr>
          <a:xfrm flipV="1">
            <a:off x="1760033" y="2334528"/>
            <a:ext cx="2405850" cy="20462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146"/>
          <p:cNvCxnSpPr/>
          <p:nvPr/>
        </p:nvCxnSpPr>
        <p:spPr>
          <a:xfrm flipV="1">
            <a:off x="1693726" y="1649493"/>
            <a:ext cx="698937" cy="5945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/>
          <p:cNvSpPr txBox="1"/>
          <p:nvPr/>
        </p:nvSpPr>
        <p:spPr>
          <a:xfrm>
            <a:off x="2241875" y="679144"/>
            <a:ext cx="428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6"/>
                </a:solidFill>
              </a:rPr>
              <a:t>A</a:t>
            </a:r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50" name="Textfeld 49"/>
          <p:cNvSpPr txBox="1"/>
          <p:nvPr/>
        </p:nvSpPr>
        <p:spPr>
          <a:xfrm>
            <a:off x="3980095" y="5462053"/>
            <a:ext cx="428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6"/>
                </a:solidFill>
              </a:rPr>
              <a:t>B</a:t>
            </a:r>
            <a:endParaRPr lang="de-DE" dirty="0">
              <a:solidFill>
                <a:schemeClr val="accent6"/>
              </a:solidFill>
            </a:endParaRPr>
          </a:p>
        </p:txBody>
      </p:sp>
      <p:cxnSp>
        <p:nvCxnSpPr>
          <p:cNvPr id="51" name="Gerader Verbinder 151"/>
          <p:cNvCxnSpPr/>
          <p:nvPr/>
        </p:nvCxnSpPr>
        <p:spPr>
          <a:xfrm flipH="1">
            <a:off x="9707863" y="1126517"/>
            <a:ext cx="5918" cy="912646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153"/>
          <p:cNvCxnSpPr/>
          <p:nvPr/>
        </p:nvCxnSpPr>
        <p:spPr>
          <a:xfrm>
            <a:off x="10438976" y="2039163"/>
            <a:ext cx="0" cy="1213086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155"/>
          <p:cNvCxnSpPr/>
          <p:nvPr/>
        </p:nvCxnSpPr>
        <p:spPr>
          <a:xfrm>
            <a:off x="9861744" y="3191812"/>
            <a:ext cx="0" cy="1354729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157"/>
          <p:cNvCxnSpPr/>
          <p:nvPr/>
        </p:nvCxnSpPr>
        <p:spPr>
          <a:xfrm flipH="1">
            <a:off x="9394575" y="4556084"/>
            <a:ext cx="4048" cy="905969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161"/>
          <p:cNvCxnSpPr/>
          <p:nvPr/>
        </p:nvCxnSpPr>
        <p:spPr>
          <a:xfrm>
            <a:off x="9367225" y="4537055"/>
            <a:ext cx="512453" cy="8850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166"/>
          <p:cNvCxnSpPr/>
          <p:nvPr/>
        </p:nvCxnSpPr>
        <p:spPr>
          <a:xfrm>
            <a:off x="9839477" y="3207030"/>
            <a:ext cx="587661" cy="2057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170"/>
          <p:cNvCxnSpPr/>
          <p:nvPr/>
        </p:nvCxnSpPr>
        <p:spPr>
          <a:xfrm>
            <a:off x="9746945" y="2039163"/>
            <a:ext cx="710953" cy="0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feld 57"/>
          <p:cNvSpPr txBox="1"/>
          <p:nvPr/>
        </p:nvSpPr>
        <p:spPr>
          <a:xfrm>
            <a:off x="9541591" y="764656"/>
            <a:ext cx="428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6"/>
                </a:solidFill>
              </a:rPr>
              <a:t>A</a:t>
            </a:r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59" name="Textfeld 58"/>
          <p:cNvSpPr txBox="1"/>
          <p:nvPr/>
        </p:nvSpPr>
        <p:spPr>
          <a:xfrm>
            <a:off x="9264810" y="5525677"/>
            <a:ext cx="428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6"/>
                </a:solidFill>
              </a:rPr>
              <a:t>B</a:t>
            </a:r>
            <a:endParaRPr lang="de-DE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7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Experiment 1: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Forschungsfrage:</a:t>
            </a:r>
            <a:br>
              <a:rPr lang="de-DE" sz="2000" dirty="0" smtClean="0">
                <a:solidFill>
                  <a:srgbClr val="00B050"/>
                </a:solidFill>
              </a:rPr>
            </a:br>
            <a:r>
              <a:rPr lang="de-DE" sz="2000" dirty="0" smtClean="0">
                <a:solidFill>
                  <a:schemeClr val="tx1"/>
                </a:solidFill>
              </a:rPr>
              <a:t>Wie </a:t>
            </a:r>
            <a:r>
              <a:rPr lang="de-DE" sz="2000" dirty="0">
                <a:solidFill>
                  <a:schemeClr val="tx1"/>
                </a:solidFill>
              </a:rPr>
              <a:t>beeinflusst Angst die Wegfindung in einem </a:t>
            </a:r>
            <a:r>
              <a:rPr lang="de-DE" sz="2000" dirty="0" smtClean="0">
                <a:solidFill>
                  <a:schemeClr val="tx1"/>
                </a:solidFill>
              </a:rPr>
              <a:t>Evakuierungs-Szenario?</a:t>
            </a:r>
            <a:endParaRPr lang="de-DE" sz="2000" dirty="0" smtClean="0">
              <a:solidFill>
                <a:srgbClr val="00B050"/>
              </a:solidFill>
            </a:endParaRP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Hypothese: </a:t>
            </a:r>
            <a:r>
              <a:rPr lang="de-DE" sz="2000" dirty="0" smtClean="0">
                <a:solidFill>
                  <a:schemeClr val="tx1"/>
                </a:solidFill>
              </a:rPr>
              <a:t/>
            </a:r>
            <a:br>
              <a:rPr lang="de-DE" sz="2000" dirty="0" smtClean="0">
                <a:solidFill>
                  <a:schemeClr val="tx1"/>
                </a:solidFill>
              </a:rPr>
            </a:br>
            <a:r>
              <a:rPr lang="de-DE" sz="2000" dirty="0" smtClean="0">
                <a:solidFill>
                  <a:schemeClr val="tx1"/>
                </a:solidFill>
              </a:rPr>
              <a:t>Der jeweilige Stimulus beeinflusst die Wegfindungsperformance bei der Evakuierung des Labyrinths. </a:t>
            </a:r>
            <a:endParaRPr lang="de-DE" sz="2000" dirty="0">
              <a:solidFill>
                <a:schemeClr val="tx1"/>
              </a:solidFill>
            </a:endParaRP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Abhängige Variable:</a:t>
            </a:r>
          </a:p>
          <a:p>
            <a:pPr marL="201168" lvl="1" indent="0">
              <a:lnSpc>
                <a:spcPct val="100000"/>
              </a:lnSpc>
              <a:buClrTx/>
              <a:buNone/>
            </a:pPr>
            <a:r>
              <a:rPr lang="de-DE" sz="2000" dirty="0" smtClean="0">
                <a:solidFill>
                  <a:srgbClr val="00B050"/>
                </a:solidFill>
              </a:rPr>
              <a:t>        </a:t>
            </a:r>
            <a:r>
              <a:rPr lang="de-DE" sz="2000" dirty="0" smtClean="0">
                <a:solidFill>
                  <a:schemeClr val="tx1"/>
                </a:solidFill>
              </a:rPr>
              <a:t>Wegfindungsperformance, gemessen an: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chemeClr val="tx1"/>
                </a:solidFill>
              </a:rPr>
              <a:t>Zeit bis zum Ausgang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chemeClr val="tx1"/>
                </a:solidFill>
              </a:rPr>
              <a:t>EDA (Hautleitfähigkeit)</a:t>
            </a: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 startAt="4"/>
            </a:pPr>
            <a:r>
              <a:rPr lang="de-DE" sz="2000" dirty="0" smtClean="0">
                <a:solidFill>
                  <a:srgbClr val="00B050"/>
                </a:solidFill>
              </a:rPr>
              <a:t>Unabhängige Variable:</a:t>
            </a:r>
          </a:p>
          <a:p>
            <a:pPr marL="749808" lvl="4" indent="0">
              <a:lnSpc>
                <a:spcPct val="100000"/>
              </a:lnSpc>
              <a:buClrTx/>
              <a:buNone/>
            </a:pPr>
            <a:r>
              <a:rPr lang="de-DE" sz="2000" dirty="0" smtClean="0">
                <a:solidFill>
                  <a:schemeClr val="tx1"/>
                </a:solidFill>
              </a:rPr>
              <a:t>3 Stimuli: neutral</a:t>
            </a:r>
            <a:r>
              <a:rPr lang="de-DE" sz="2000" dirty="0">
                <a:solidFill>
                  <a:schemeClr val="tx1"/>
                </a:solidFill>
              </a:rPr>
              <a:t> </a:t>
            </a:r>
            <a:r>
              <a:rPr lang="de-DE" sz="2000" dirty="0" smtClean="0">
                <a:solidFill>
                  <a:schemeClr val="tx1"/>
                </a:solidFill>
              </a:rPr>
              <a:t>/ phobisch / notfallbezogen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695" y="3751389"/>
            <a:ext cx="3582432" cy="2117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622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049" y="2795793"/>
            <a:ext cx="2484056" cy="260555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Experiment 2: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Forschungsfrage:</a:t>
            </a:r>
            <a:br>
              <a:rPr lang="de-DE" sz="2000" dirty="0" smtClean="0">
                <a:solidFill>
                  <a:srgbClr val="00B050"/>
                </a:solidFill>
              </a:rPr>
            </a:br>
            <a:r>
              <a:rPr lang="de-DE" sz="2000" dirty="0" smtClean="0">
                <a:solidFill>
                  <a:schemeClr val="tx1"/>
                </a:solidFill>
              </a:rPr>
              <a:t>Welche </a:t>
            </a:r>
            <a:r>
              <a:rPr lang="de-DE" sz="2000" dirty="0">
                <a:solidFill>
                  <a:schemeClr val="tx1"/>
                </a:solidFill>
              </a:rPr>
              <a:t>Rolle spielen </a:t>
            </a:r>
            <a:r>
              <a:rPr lang="de-DE" sz="2000" dirty="0" smtClean="0">
                <a:solidFill>
                  <a:schemeClr val="tx1"/>
                </a:solidFill>
              </a:rPr>
              <a:t>die </a:t>
            </a:r>
            <a:r>
              <a:rPr lang="de-DE" sz="2000" dirty="0">
                <a:solidFill>
                  <a:schemeClr val="tx1"/>
                </a:solidFill>
              </a:rPr>
              <a:t>kognitiven Kapazitäten </a:t>
            </a:r>
            <a:r>
              <a:rPr lang="de-DE" sz="2000" dirty="0" smtClean="0">
                <a:solidFill>
                  <a:schemeClr val="tx1"/>
                </a:solidFill>
              </a:rPr>
              <a:t>bei einem Evakuierungsszenario?</a:t>
            </a: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Hypothese: </a:t>
            </a:r>
            <a:r>
              <a:rPr lang="de-DE" sz="2000" dirty="0" smtClean="0">
                <a:solidFill>
                  <a:schemeClr val="tx1"/>
                </a:solidFill>
              </a:rPr>
              <a:t/>
            </a:r>
            <a:br>
              <a:rPr lang="de-DE" sz="2000" dirty="0" smtClean="0">
                <a:solidFill>
                  <a:schemeClr val="tx1"/>
                </a:solidFill>
              </a:rPr>
            </a:br>
            <a:r>
              <a:rPr lang="de-DE" sz="2000" dirty="0" smtClean="0">
                <a:solidFill>
                  <a:schemeClr val="tx1"/>
                </a:solidFill>
              </a:rPr>
              <a:t>Die kognitive Leistungsfähigkeit wird durch Angst beeinträchtigt.</a:t>
            </a: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2000" dirty="0" smtClean="0">
                <a:solidFill>
                  <a:srgbClr val="00B050"/>
                </a:solidFill>
              </a:rPr>
              <a:t>Abhängige Variable:</a:t>
            </a:r>
          </a:p>
          <a:p>
            <a:pPr marL="201168" lvl="1" indent="0">
              <a:lnSpc>
                <a:spcPct val="100000"/>
              </a:lnSpc>
              <a:buClrTx/>
              <a:buNone/>
            </a:pPr>
            <a:r>
              <a:rPr lang="de-DE" sz="2000" dirty="0">
                <a:solidFill>
                  <a:srgbClr val="00B050"/>
                </a:solidFill>
              </a:rPr>
              <a:t> </a:t>
            </a:r>
            <a:r>
              <a:rPr lang="de-DE" sz="2000" dirty="0" smtClean="0">
                <a:solidFill>
                  <a:srgbClr val="00B050"/>
                </a:solidFill>
              </a:rPr>
              <a:t>       </a:t>
            </a:r>
            <a:r>
              <a:rPr lang="de-DE" sz="2000" dirty="0" smtClean="0">
                <a:solidFill>
                  <a:schemeClr val="tx1"/>
                </a:solidFill>
              </a:rPr>
              <a:t>Kognitive Leistungsfähigkeit, gemessen an:</a:t>
            </a:r>
          </a:p>
          <a:p>
            <a:pPr marL="1374320" lvl="5" indent="-457200">
              <a:lnSpc>
                <a:spcPct val="100000"/>
              </a:lnSpc>
              <a:buClrTx/>
              <a:buFont typeface="+mj-lt"/>
              <a:buAutoNum type="alphaLcPeriod"/>
            </a:pPr>
            <a:r>
              <a:rPr lang="de-DE" sz="2000" dirty="0" smtClean="0">
                <a:solidFill>
                  <a:schemeClr val="tx1"/>
                </a:solidFill>
              </a:rPr>
              <a:t>Fehlerrate</a:t>
            </a:r>
          </a:p>
          <a:p>
            <a:pPr marL="1374320" lvl="5" indent="-457200">
              <a:lnSpc>
                <a:spcPct val="100000"/>
              </a:lnSpc>
              <a:buClrTx/>
              <a:buFont typeface="+mj-lt"/>
              <a:buAutoNum type="alphaLcPeriod"/>
            </a:pPr>
            <a:r>
              <a:rPr lang="de-DE" sz="2000" dirty="0" err="1" smtClean="0">
                <a:solidFill>
                  <a:schemeClr val="tx1"/>
                </a:solidFill>
              </a:rPr>
              <a:t>Antwortszeit</a:t>
            </a:r>
            <a:endParaRPr lang="de-DE" sz="2000" dirty="0" smtClean="0">
              <a:solidFill>
                <a:schemeClr val="tx1"/>
              </a:solidFill>
            </a:endParaRP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 startAt="4"/>
            </a:pPr>
            <a:r>
              <a:rPr lang="de-DE" sz="2000" dirty="0" smtClean="0">
                <a:solidFill>
                  <a:srgbClr val="00B050"/>
                </a:solidFill>
              </a:rPr>
              <a:t>Unabhängige Variable:</a:t>
            </a:r>
          </a:p>
          <a:p>
            <a:pPr marL="201168" lvl="1" indent="0">
              <a:lnSpc>
                <a:spcPct val="100000"/>
              </a:lnSpc>
              <a:buClrTx/>
              <a:buNone/>
            </a:pPr>
            <a:r>
              <a:rPr lang="de-DE" sz="2000" dirty="0">
                <a:solidFill>
                  <a:srgbClr val="00B050"/>
                </a:solidFill>
              </a:rPr>
              <a:t> </a:t>
            </a:r>
            <a:r>
              <a:rPr lang="de-DE" sz="2000" dirty="0" smtClean="0">
                <a:solidFill>
                  <a:srgbClr val="00B050"/>
                </a:solidFill>
              </a:rPr>
              <a:t>       </a:t>
            </a:r>
            <a:r>
              <a:rPr lang="de-DE" sz="2000" dirty="0" smtClean="0">
                <a:solidFill>
                  <a:schemeClr val="tx1"/>
                </a:solidFill>
              </a:rPr>
              <a:t>Grad </a:t>
            </a:r>
            <a:r>
              <a:rPr lang="de-DE" sz="2000" dirty="0">
                <a:solidFill>
                  <a:schemeClr val="tx1"/>
                </a:solidFill>
              </a:rPr>
              <a:t>der induzierten Angst (neutral / phobisch / notfallbezogen</a:t>
            </a:r>
            <a:r>
              <a:rPr lang="de-DE" sz="2000" dirty="0" smtClean="0">
                <a:solidFill>
                  <a:schemeClr val="tx1"/>
                </a:solidFill>
              </a:rPr>
              <a:t>), gemessen an:</a:t>
            </a:r>
          </a:p>
          <a:p>
            <a:pPr marL="1374320" lvl="5" indent="-457200">
              <a:lnSpc>
                <a:spcPct val="100000"/>
              </a:lnSpc>
              <a:buClrTx/>
              <a:buFont typeface="+mj-lt"/>
              <a:buAutoNum type="alphaLcPeriod"/>
            </a:pPr>
            <a:r>
              <a:rPr lang="de-DE" sz="2000" dirty="0">
                <a:solidFill>
                  <a:schemeClr val="tx1"/>
                </a:solidFill>
              </a:rPr>
              <a:t>P</a:t>
            </a:r>
            <a:r>
              <a:rPr lang="de-DE" sz="2000" dirty="0" smtClean="0">
                <a:solidFill>
                  <a:schemeClr val="tx1"/>
                </a:solidFill>
              </a:rPr>
              <a:t>hysiologischen Parameter (EDA)</a:t>
            </a:r>
          </a:p>
          <a:p>
            <a:pPr marL="1374320" lvl="5" indent="-457200">
              <a:lnSpc>
                <a:spcPct val="100000"/>
              </a:lnSpc>
              <a:buClrTx/>
              <a:buFont typeface="+mj-lt"/>
              <a:buAutoNum type="alphaLcPeriod"/>
            </a:pPr>
            <a:r>
              <a:rPr lang="de-DE" sz="2000" smtClean="0">
                <a:solidFill>
                  <a:schemeClr val="tx1"/>
                </a:solidFill>
              </a:rPr>
              <a:t>Subjektiver </a:t>
            </a:r>
            <a:r>
              <a:rPr lang="de-DE" sz="2000" dirty="0" smtClean="0">
                <a:solidFill>
                  <a:schemeClr val="tx1"/>
                </a:solidFill>
              </a:rPr>
              <a:t>Einschätzung (STAI-State)</a:t>
            </a:r>
            <a:endParaRPr lang="de-DE" sz="2000" dirty="0">
              <a:solidFill>
                <a:schemeClr val="tx1"/>
              </a:solidFill>
            </a:endParaRP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endParaRPr lang="de-DE" sz="2000" dirty="0" smtClean="0">
              <a:solidFill>
                <a:srgbClr val="00B05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8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Experiment 3: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191995"/>
          </a:xfrm>
        </p:spPr>
        <p:txBody>
          <a:bodyPr>
            <a:noAutofit/>
          </a:bodyPr>
          <a:lstStyle/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dirty="0" smtClean="0">
                <a:solidFill>
                  <a:srgbClr val="00B050"/>
                </a:solidFill>
              </a:rPr>
              <a:t>Forschungsfrage:</a:t>
            </a:r>
            <a:br>
              <a:rPr lang="de-DE" dirty="0" smtClean="0">
                <a:solidFill>
                  <a:srgbClr val="00B050"/>
                </a:solidFill>
              </a:rPr>
            </a:br>
            <a:r>
              <a:rPr lang="de-DE" dirty="0" smtClean="0">
                <a:solidFill>
                  <a:schemeClr val="tx1"/>
                </a:solidFill>
              </a:rPr>
              <a:t>Welchen </a:t>
            </a:r>
            <a:r>
              <a:rPr lang="de-DE" dirty="0">
                <a:solidFill>
                  <a:schemeClr val="tx1"/>
                </a:solidFill>
              </a:rPr>
              <a:t>Einfluss haben relevante und irrelevante Informationen auf die Wegfindungsperformance in einer </a:t>
            </a:r>
            <a:r>
              <a:rPr lang="de-DE" dirty="0" smtClean="0">
                <a:solidFill>
                  <a:schemeClr val="tx1"/>
                </a:solidFill>
              </a:rPr>
              <a:t>Evakuierungssituation?</a:t>
            </a: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dirty="0" smtClean="0">
                <a:solidFill>
                  <a:srgbClr val="00B050"/>
                </a:solidFill>
              </a:rPr>
              <a:t>Hypothese: </a:t>
            </a:r>
            <a:r>
              <a:rPr lang="de-DE" dirty="0" smtClean="0">
                <a:solidFill>
                  <a:schemeClr val="tx1"/>
                </a:solidFill>
              </a:rPr>
              <a:t/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smtClean="0">
                <a:solidFill>
                  <a:schemeClr val="tx1"/>
                </a:solidFill>
              </a:rPr>
              <a:t>Die Zeit, die für die Wegfindung benötigt wird, wird durch Distraktoren, Feueralarm und Notfallschilder in den 3 Versuchsbedingungen (neutral, phobisch und notfallbezogen) unterschiedlich beeinflusst.</a:t>
            </a: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dirty="0" smtClean="0">
                <a:solidFill>
                  <a:srgbClr val="00B050"/>
                </a:solidFill>
              </a:rPr>
              <a:t>Abhängige Variable: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1800" dirty="0">
                <a:solidFill>
                  <a:schemeClr val="tx1"/>
                </a:solidFill>
              </a:rPr>
              <a:t>Zeit bis zum Ausgang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1800" dirty="0">
                <a:solidFill>
                  <a:schemeClr val="tx1"/>
                </a:solidFill>
              </a:rPr>
              <a:t>EDA (Hautleitfähigkeit</a:t>
            </a:r>
            <a:r>
              <a:rPr lang="de-DE" sz="1800" dirty="0" smtClean="0">
                <a:solidFill>
                  <a:schemeClr val="tx1"/>
                </a:solidFill>
              </a:rPr>
              <a:t>)</a:t>
            </a:r>
            <a:endParaRPr lang="de-DE" sz="1800" dirty="0" smtClean="0">
              <a:solidFill>
                <a:srgbClr val="00B050"/>
              </a:solidFill>
            </a:endParaRPr>
          </a:p>
          <a:p>
            <a:pPr marL="658368" lvl="1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dirty="0" smtClean="0">
                <a:solidFill>
                  <a:srgbClr val="00B050"/>
                </a:solidFill>
              </a:rPr>
              <a:t>Unabhängige Variable: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1800" dirty="0">
                <a:solidFill>
                  <a:schemeClr val="tx1"/>
                </a:solidFill>
              </a:rPr>
              <a:t>3 </a:t>
            </a:r>
            <a:r>
              <a:rPr lang="de-DE" sz="1800" dirty="0" smtClean="0">
                <a:solidFill>
                  <a:schemeClr val="tx1"/>
                </a:solidFill>
              </a:rPr>
              <a:t>Stimuli: neutral / phobisch / notfallbezogen</a:t>
            </a:r>
          </a:p>
          <a:p>
            <a:pPr marL="1207008" lvl="4" indent="-457200">
              <a:lnSpc>
                <a:spcPct val="100000"/>
              </a:lnSpc>
              <a:buClrTx/>
              <a:buFont typeface="+mj-lt"/>
              <a:buAutoNum type="arabicPeriod"/>
            </a:pPr>
            <a:r>
              <a:rPr lang="de-DE" sz="1800" dirty="0" smtClean="0">
                <a:solidFill>
                  <a:schemeClr val="tx1"/>
                </a:solidFill>
              </a:rPr>
              <a:t>3 Stimuli: Distraktor / Feueralarm / Notfallschilder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781" y="3843630"/>
            <a:ext cx="2416702" cy="241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92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ückblick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667</Words>
  <Application>Microsoft Office PowerPoint</Application>
  <PresentationFormat>Benutzerdefiniert</PresentationFormat>
  <Paragraphs>208</Paragraphs>
  <Slides>23</Slides>
  <Notes>1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4" baseType="lpstr">
      <vt:lpstr>Rückblick</vt:lpstr>
      <vt:lpstr>Studie zur Evakuierung </vt:lpstr>
      <vt:lpstr>Gliederung Psychologen:</vt:lpstr>
      <vt:lpstr>Gliederung Medieninformatiker:</vt:lpstr>
      <vt:lpstr>Studiendesign</vt:lpstr>
      <vt:lpstr>Studiendesign</vt:lpstr>
      <vt:lpstr>PowerPoint-Präsentation</vt:lpstr>
      <vt:lpstr>Experiment 1:</vt:lpstr>
      <vt:lpstr>Experiment 2:</vt:lpstr>
      <vt:lpstr>Experiment 3:</vt:lpstr>
      <vt:lpstr>Ablauf:</vt:lpstr>
      <vt:lpstr>Versuchspersonen</vt:lpstr>
      <vt:lpstr>Fragebögen:</vt:lpstr>
      <vt:lpstr>Datenerhebung:</vt:lpstr>
      <vt:lpstr>Weitere Überlegungen...</vt:lpstr>
      <vt:lpstr>Gliederung Medieninformatiker:</vt:lpstr>
      <vt:lpstr>Derzeitiger Stand: Labyrinthe</vt:lpstr>
      <vt:lpstr>Derzeitiger Stand: Assets</vt:lpstr>
      <vt:lpstr>Derzeitiger Stand: Assets</vt:lpstr>
      <vt:lpstr>Derzeitiger Stand: Dynamische Objektplatzierung</vt:lpstr>
      <vt:lpstr>Derzeitiger Stand: Alarm-Modus</vt:lpstr>
      <vt:lpstr>Arbeitsaufteilung</vt:lpstr>
      <vt:lpstr>Aufgetretene Probleme / Lessons learned</vt:lpstr>
      <vt:lpstr>Geplant für Sprint III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Studie zur Evakuierung</dc:title>
  <dc:creator>wus20139</dc:creator>
  <cp:lastModifiedBy>Philip Braun</cp:lastModifiedBy>
  <cp:revision>47</cp:revision>
  <dcterms:created xsi:type="dcterms:W3CDTF">2015-12-09T13:35:04Z</dcterms:created>
  <dcterms:modified xsi:type="dcterms:W3CDTF">2015-12-15T12:50:57Z</dcterms:modified>
</cp:coreProperties>
</file>

<file path=docProps/thumbnail.jpeg>
</file>